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5" r:id="rId8"/>
    <p:sldId id="263" r:id="rId9"/>
    <p:sldId id="264" r:id="rId10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in Jingwei" initials="LJ" lastIdx="2" clrIdx="0">
    <p:extLst>
      <p:ext uri="{19B8F6BF-5375-455C-9EA6-DF929625EA0E}">
        <p15:presenceInfo xmlns:p15="http://schemas.microsoft.com/office/powerpoint/2012/main" userId="d198204b250122da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25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69F69A3-77A1-AD06-611F-513C3DC43B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3C3A907C-001E-01B1-8E40-831E0916C0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E59FCB3-6C79-0987-1682-3FFE1BF9D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9AB5F-7483-46A3-BE8B-A04C702693D5}" type="datetimeFigureOut">
              <a:rPr lang="zh-CN" altLang="en-US" smtClean="0"/>
              <a:t>2025/9/16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54ACACD-AEA1-F19C-7279-C3B450629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2C606F2-C290-DF90-6008-3BB4443CF5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85BAB-1C8A-4C74-B65F-E7AE744674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85011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0B81820-44FB-A55D-9520-791536AD6C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EE440C56-7DEB-4F32-D961-AD1AA5F8A4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7CBC794-2975-3634-94CF-31E3A5304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9AB5F-7483-46A3-BE8B-A04C702693D5}" type="datetimeFigureOut">
              <a:rPr lang="zh-CN" altLang="en-US" smtClean="0"/>
              <a:t>2025/9/16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0FBA9A4-07A7-6615-B3A6-62F76E900C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CEC9ED9-8F1E-782E-6BB9-D02B7CFA6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85BAB-1C8A-4C74-B65F-E7AE744674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18403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75134DD8-ED3F-79A1-794B-085B328BE5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16F524FC-518B-7E52-F2DF-D8B75F5B5F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CEB872C-1BCA-8F25-F336-69722BDDA1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9AB5F-7483-46A3-BE8B-A04C702693D5}" type="datetimeFigureOut">
              <a:rPr lang="zh-CN" altLang="en-US" smtClean="0"/>
              <a:t>2025/9/16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27DA292-DE47-A951-8AAE-2943A30D7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54D4C16-2FF0-6C4E-4552-C25BB6580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85BAB-1C8A-4C74-B65F-E7AE744674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91447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537B777-6EB3-1853-3599-B98D045C81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5E86132-DDC9-8262-4FC0-1AD15DB36D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EE79375-8F3E-D2FD-BD5F-7CA74D51CE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9AB5F-7483-46A3-BE8B-A04C702693D5}" type="datetimeFigureOut">
              <a:rPr lang="zh-CN" altLang="en-US" smtClean="0"/>
              <a:t>2025/9/16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9F5DFC8-FD11-6F6D-B0AF-428E3CD5C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31F6ED1-6585-0BFC-796A-300774138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85BAB-1C8A-4C74-B65F-E7AE744674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66839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3916776-43F1-B77D-B502-B8785EE07C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60B2FAED-FCA4-0A8A-A8FD-2A6E312879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6A1084A-4A1D-6E28-CFB8-6637EDDFA7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9AB5F-7483-46A3-BE8B-A04C702693D5}" type="datetimeFigureOut">
              <a:rPr lang="zh-CN" altLang="en-US" smtClean="0"/>
              <a:t>2025/9/16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67E1AEA-7B1B-04D3-B1E7-3165624E51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C003EC0-E1DF-AA15-29FE-F1B97E270B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85BAB-1C8A-4C74-B65F-E7AE744674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209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720EDD5-6B1E-811A-1EC6-B0D078086C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A9AE22B-6387-F4C0-F456-CBFF40B6D2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EAAD7C77-82B6-9FAA-8C67-CEE2ED3F00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E91B2A33-B891-A01C-FD72-69808836C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9AB5F-7483-46A3-BE8B-A04C702693D5}" type="datetimeFigureOut">
              <a:rPr lang="zh-CN" altLang="en-US" smtClean="0"/>
              <a:t>2025/9/16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2758EA8E-E471-2634-85E9-C57357B681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5DE6F076-F29C-744C-102C-1CC3F5266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85BAB-1C8A-4C74-B65F-E7AE744674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09234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F39CF32-DDED-1106-23AD-B6F7574C82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973E6849-7D01-0E1C-AC98-73086A2F01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6305716A-863F-8376-B54B-04B52DDC17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14116DA8-602C-84D7-B749-365B05D448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4B378CB0-DB17-1B7A-6D9A-384075B518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818CB1A9-4AA2-60F6-7D09-E8368018F9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9AB5F-7483-46A3-BE8B-A04C702693D5}" type="datetimeFigureOut">
              <a:rPr lang="zh-CN" altLang="en-US" smtClean="0"/>
              <a:t>2025/9/16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2D7D09A8-BB0F-9574-2C85-46CD462CE0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0BB0E96A-AC5C-A61B-6F8B-78A74A86F1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85BAB-1C8A-4C74-B65F-E7AE744674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65777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5A288AE-0A07-1479-3D6D-FDFC7106FA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D5D63928-44D5-937C-ACF9-0F41AD51FF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9AB5F-7483-46A3-BE8B-A04C702693D5}" type="datetimeFigureOut">
              <a:rPr lang="zh-CN" altLang="en-US" smtClean="0"/>
              <a:t>2025/9/16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A983176B-31C8-882C-D78B-95CEFF71D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B9CFB965-8A4F-99B2-5EF6-38E4F0EE2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85BAB-1C8A-4C74-B65F-E7AE744674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93468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ECA59558-6465-CCCE-9D70-EC5A7862E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9AB5F-7483-46A3-BE8B-A04C702693D5}" type="datetimeFigureOut">
              <a:rPr lang="zh-CN" altLang="en-US" smtClean="0"/>
              <a:t>2025/9/16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D8ABD7CB-FCF3-0328-9D3E-A0621B4CB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4107E92F-9005-4821-83BB-C1ED41915F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85BAB-1C8A-4C74-B65F-E7AE744674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97916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4E7613C-75E7-722C-E5D0-AAC0C06C82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648FC14-9753-3BA6-F5FE-82417D75FE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62D9A81E-C465-04FA-343A-D864422149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6CB694F6-ADC3-8420-2DC8-16B5CA122C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9AB5F-7483-46A3-BE8B-A04C702693D5}" type="datetimeFigureOut">
              <a:rPr lang="zh-CN" altLang="en-US" smtClean="0"/>
              <a:t>2025/9/16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C04407AB-6AED-3F9B-5C3A-246AF91C25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59C01A6E-901F-7A3A-7EEF-30D7709CE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85BAB-1C8A-4C74-B65F-E7AE744674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4104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1D9B385-989F-650C-B049-96936B2113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E6EA3FB1-BBE8-BCAF-E232-80F97FDB59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C791056-589E-1658-4C33-CDCAFA5E1F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00FBDB14-1747-3F9F-9FF4-6B3AF2F452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9AB5F-7483-46A3-BE8B-A04C702693D5}" type="datetimeFigureOut">
              <a:rPr lang="zh-CN" altLang="en-US" smtClean="0"/>
              <a:t>2025/9/16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B2A3F775-4009-5C4B-AB77-6B0F76ED7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0EE33405-3931-28E0-15B7-DA9260C01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85BAB-1C8A-4C74-B65F-E7AE744674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08295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B64973E2-DBF9-A422-B539-BB7C0321EE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A3184ADD-B9C3-0FB2-CDEE-35959B22DB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FAC022F-0683-7B1B-87B0-32BE470D5E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99AB5F-7483-46A3-BE8B-A04C702693D5}" type="datetimeFigureOut">
              <a:rPr lang="zh-CN" altLang="en-US" smtClean="0"/>
              <a:t>2025/9/16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A6E30B7-22C7-02F7-6655-54AC34B1DB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5FDB321-FCA4-FB7D-A77E-09F9516F49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E85BAB-1C8A-4C74-B65F-E7AE744674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82551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>
            <a:extLst>
              <a:ext uri="{FF2B5EF4-FFF2-40B4-BE49-F238E27FC236}">
                <a16:creationId xmlns:a16="http://schemas.microsoft.com/office/drawing/2014/main" id="{CB4D1DFA-35B1-8DE9-C4C9-000A0701A6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0312" y="638705"/>
            <a:ext cx="7751022" cy="529695"/>
          </a:xfrm>
        </p:spPr>
        <p:txBody>
          <a:bodyPr/>
          <a:lstStyle/>
          <a:p>
            <a:pPr algn="l"/>
            <a:r>
              <a:rPr lang="en-US" altLang="zh-CN" sz="18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1. </a:t>
            </a:r>
            <a:r>
              <a:rPr lang="zh-CN" altLang="zh-CN" sz="18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进入</a:t>
            </a:r>
            <a:r>
              <a:rPr lang="en-US" altLang="zh-CN" sz="18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ARP</a:t>
            </a:r>
            <a:r>
              <a:rPr lang="zh-CN" altLang="zh-CN" sz="18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科研项目模块，点击进入“项目信息管理</a:t>
            </a:r>
            <a:r>
              <a:rPr lang="en-US" altLang="zh-CN" sz="18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”</a:t>
            </a:r>
            <a:endParaRPr lang="zh-CN" altLang="zh-CN" sz="18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endParaRPr lang="zh-CN" altLang="en-US" dirty="0"/>
          </a:p>
        </p:txBody>
      </p:sp>
      <p:sp>
        <p:nvSpPr>
          <p:cNvPr id="6" name="副标题 2">
            <a:extLst>
              <a:ext uri="{FF2B5EF4-FFF2-40B4-BE49-F238E27FC236}">
                <a16:creationId xmlns:a16="http://schemas.microsoft.com/office/drawing/2014/main" id="{5A259EDC-9A62-3E65-D42F-95109296A93D}"/>
              </a:ext>
            </a:extLst>
          </p:cNvPr>
          <p:cNvSpPr txBox="1">
            <a:spLocks/>
          </p:cNvSpPr>
          <p:nvPr/>
        </p:nvSpPr>
        <p:spPr>
          <a:xfrm>
            <a:off x="800312" y="3588590"/>
            <a:ext cx="7751022" cy="5296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zh-CN" sz="1800" kern="100" dirty="0"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2. </a:t>
            </a:r>
            <a:r>
              <a:rPr lang="zh-CN" altLang="zh-CN" sz="1800" dirty="0">
                <a:effectLst/>
                <a:ea typeface="等线" panose="02010600030101010101" pitchFamily="2" charset="-122"/>
                <a:cs typeface="Times New Roman" panose="02020603050405020304" pitchFamily="18" charset="0"/>
              </a:rPr>
              <a:t>点击左上角“录入</a:t>
            </a:r>
            <a:r>
              <a:rPr lang="en-US" altLang="zh-CN" sz="1800" dirty="0">
                <a:effectLst/>
                <a:ea typeface="等线" panose="02010600030101010101" pitchFamily="2" charset="-122"/>
                <a:cs typeface="Times New Roman" panose="02020603050405020304" pitchFamily="18" charset="0"/>
              </a:rPr>
              <a:t>”</a:t>
            </a:r>
            <a:r>
              <a:rPr lang="zh-CN" altLang="zh-CN" sz="1800" dirty="0">
                <a:effectLst/>
                <a:ea typeface="等线" panose="02010600030101010101" pitchFamily="2" charset="-122"/>
                <a:cs typeface="Times New Roman" panose="02020603050405020304" pitchFamily="18" charset="0"/>
              </a:rPr>
              <a:t>，进入新项目录入界面</a:t>
            </a:r>
            <a:endParaRPr lang="zh-CN" altLang="zh-CN" sz="1800" kern="100" dirty="0"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endParaRPr lang="zh-CN" altLang="en-US" dirty="0"/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79AED07E-4CDC-0B1E-463D-59E05F5BBC1B}"/>
              </a:ext>
            </a:extLst>
          </p:cNvPr>
          <p:cNvSpPr txBox="1"/>
          <p:nvPr/>
        </p:nvSpPr>
        <p:spPr>
          <a:xfrm>
            <a:off x="8962846" y="903552"/>
            <a:ext cx="2967487" cy="2862322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zh-CN" altLang="en-US" b="1" dirty="0">
                <a:solidFill>
                  <a:srgbClr val="FF0000"/>
                </a:solidFill>
              </a:rPr>
              <a:t>注意：</a:t>
            </a:r>
            <a:endParaRPr lang="en-US" altLang="zh-CN" b="1" dirty="0">
              <a:solidFill>
                <a:srgbClr val="FF0000"/>
              </a:solidFill>
            </a:endParaRPr>
          </a:p>
          <a:p>
            <a:r>
              <a:rPr lang="zh-CN" altLang="en-US" dirty="0">
                <a:solidFill>
                  <a:srgbClr val="FF0000"/>
                </a:solidFill>
              </a:rPr>
              <a:t>重点研发计划项目与课题需先进入院级科技专项平台录入信息。</a:t>
            </a:r>
            <a:endParaRPr lang="en-US" altLang="zh-CN" dirty="0">
              <a:solidFill>
                <a:srgbClr val="FF0000"/>
              </a:solidFill>
            </a:endParaRPr>
          </a:p>
          <a:p>
            <a:r>
              <a:rPr lang="zh-CN" altLang="en-US" dirty="0">
                <a:solidFill>
                  <a:srgbClr val="FF0000"/>
                </a:solidFill>
              </a:rPr>
              <a:t>此平台如课题所属项目层为院内单位，需先联系项目单位下发课题；如为院外单位，则课题直接新建。</a:t>
            </a:r>
            <a:endParaRPr lang="en-US" altLang="zh-CN" dirty="0">
              <a:solidFill>
                <a:srgbClr val="FF0000"/>
              </a:solidFill>
            </a:endParaRPr>
          </a:p>
          <a:p>
            <a:r>
              <a:rPr lang="zh-CN" altLang="en-US" dirty="0">
                <a:solidFill>
                  <a:srgbClr val="FF0000"/>
                </a:solidFill>
              </a:rPr>
              <a:t>具体操作手册请联系科技处。</a:t>
            </a:r>
            <a:endParaRPr lang="en-US" altLang="zh-CN" dirty="0">
              <a:solidFill>
                <a:srgbClr val="FF0000"/>
              </a:solidFill>
            </a:endParaRPr>
          </a:p>
          <a:p>
            <a:r>
              <a:rPr lang="zh-CN" altLang="en-US" dirty="0">
                <a:solidFill>
                  <a:srgbClr val="FF0000"/>
                </a:solidFill>
              </a:rPr>
              <a:t>子课题不用此步骤。</a:t>
            </a:r>
          </a:p>
        </p:txBody>
      </p:sp>
      <p:pic>
        <p:nvPicPr>
          <p:cNvPr id="12" name="图片 11">
            <a:extLst>
              <a:ext uri="{FF2B5EF4-FFF2-40B4-BE49-F238E27FC236}">
                <a16:creationId xmlns:a16="http://schemas.microsoft.com/office/drawing/2014/main" id="{53896C48-4376-7999-6E3A-1497961A46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3782" y="1202216"/>
            <a:ext cx="6539632" cy="2152844"/>
          </a:xfrm>
          <a:prstGeom prst="rect">
            <a:avLst/>
          </a:prstGeom>
        </p:spPr>
      </p:pic>
      <p:pic>
        <p:nvPicPr>
          <p:cNvPr id="14" name="图片 13">
            <a:extLst>
              <a:ext uri="{FF2B5EF4-FFF2-40B4-BE49-F238E27FC236}">
                <a16:creationId xmlns:a16="http://schemas.microsoft.com/office/drawing/2014/main" id="{0FDC9C63-931D-8723-3FAD-9248ED487E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3783" y="4236362"/>
            <a:ext cx="7439064" cy="1189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11140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>
            <a:extLst>
              <a:ext uri="{FF2B5EF4-FFF2-40B4-BE49-F238E27FC236}">
                <a16:creationId xmlns:a16="http://schemas.microsoft.com/office/drawing/2014/main" id="{CB4D1DFA-35B1-8DE9-C4C9-000A0701A6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0312" y="638705"/>
            <a:ext cx="7751022" cy="529695"/>
          </a:xfrm>
        </p:spPr>
        <p:txBody>
          <a:bodyPr/>
          <a:lstStyle/>
          <a:p>
            <a:pPr algn="l"/>
            <a:r>
              <a:rPr lang="en-US" altLang="zh-CN" sz="1800" kern="100" dirty="0"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3</a:t>
            </a:r>
            <a:r>
              <a:rPr lang="en-US" altLang="zh-CN" sz="18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. </a:t>
            </a:r>
            <a:r>
              <a:rPr lang="zh-CN" altLang="en-US" sz="18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填入项目基本信息</a:t>
            </a:r>
            <a:endParaRPr lang="zh-CN" altLang="zh-CN" sz="18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endParaRPr lang="zh-CN" altLang="en-US" dirty="0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9D8D14DA-53FF-8801-B19B-4542A79124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11000"/>
            <a:ext cx="12192000" cy="5372867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6FEB857D-BF91-0252-301D-FA8DB7008A35}"/>
              </a:ext>
            </a:extLst>
          </p:cNvPr>
          <p:cNvSpPr txBox="1"/>
          <p:nvPr/>
        </p:nvSpPr>
        <p:spPr>
          <a:xfrm>
            <a:off x="5164667" y="1770895"/>
            <a:ext cx="2819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根据项目来源正确选择</a:t>
            </a: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2088EEBC-D4FD-4236-5313-20271640B300}"/>
              </a:ext>
            </a:extLst>
          </p:cNvPr>
          <p:cNvSpPr txBox="1"/>
          <p:nvPr/>
        </p:nvSpPr>
        <p:spPr>
          <a:xfrm>
            <a:off x="1786467" y="2363562"/>
            <a:ext cx="4038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项目</a:t>
            </a:r>
            <a:r>
              <a:rPr lang="en-US" altLang="zh-CN" sz="1400" b="1" dirty="0">
                <a:solidFill>
                  <a:srgbClr val="FF0000"/>
                </a:solidFill>
              </a:rPr>
              <a:t>/</a:t>
            </a:r>
            <a:r>
              <a:rPr lang="zh-CN" altLang="en-US" sz="1400" b="1" dirty="0">
                <a:solidFill>
                  <a:srgbClr val="FF0000"/>
                </a:solidFill>
              </a:rPr>
              <a:t>课题</a:t>
            </a:r>
            <a:r>
              <a:rPr lang="en-US" altLang="zh-CN" sz="1400" b="1" dirty="0">
                <a:solidFill>
                  <a:srgbClr val="FF0000"/>
                </a:solidFill>
              </a:rPr>
              <a:t>/</a:t>
            </a:r>
            <a:r>
              <a:rPr lang="zh-CN" altLang="en-US" sz="1400" b="1" dirty="0">
                <a:solidFill>
                  <a:srgbClr val="FF0000"/>
                </a:solidFill>
              </a:rPr>
              <a:t>子课题的全称（注意去掉空格）</a:t>
            </a:r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AF60A9CE-88EC-8E63-5E1E-30A498E35329}"/>
              </a:ext>
            </a:extLst>
          </p:cNvPr>
          <p:cNvSpPr txBox="1"/>
          <p:nvPr/>
        </p:nvSpPr>
        <p:spPr>
          <a:xfrm>
            <a:off x="5300134" y="2943634"/>
            <a:ext cx="2819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选到创新团队（不要选原课题组）</a:t>
            </a: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B1B21255-8229-A278-7233-B9E2086A91C5}"/>
              </a:ext>
            </a:extLst>
          </p:cNvPr>
          <p:cNvSpPr txBox="1"/>
          <p:nvPr/>
        </p:nvSpPr>
        <p:spPr>
          <a:xfrm>
            <a:off x="3224795" y="424090"/>
            <a:ext cx="216746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选完项目来源和团队后，再点自动生成；</a:t>
            </a:r>
            <a:endParaRPr lang="en-US" altLang="zh-CN" sz="1400" b="1" dirty="0">
              <a:solidFill>
                <a:srgbClr val="FF0000"/>
              </a:solidFill>
            </a:endParaRPr>
          </a:p>
          <a:p>
            <a:r>
              <a:rPr lang="zh-CN" altLang="zh-CN" sz="1400" b="1" dirty="0">
                <a:solidFill>
                  <a:srgbClr val="FF0000"/>
                </a:solidFill>
              </a:rPr>
              <a:t>如中途修改“任务来源“与“所属部门”，需重新生成”项目编码“</a:t>
            </a:r>
          </a:p>
          <a:p>
            <a:endParaRPr lang="zh-CN" altLang="en-US" sz="1400" b="1" dirty="0">
              <a:solidFill>
                <a:srgbClr val="FF0000"/>
              </a:solidFill>
            </a:endParaRPr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71E22DC3-1697-A741-5725-54A64BD97B03}"/>
              </a:ext>
            </a:extLst>
          </p:cNvPr>
          <p:cNvSpPr txBox="1"/>
          <p:nvPr/>
        </p:nvSpPr>
        <p:spPr>
          <a:xfrm>
            <a:off x="7744989" y="301691"/>
            <a:ext cx="28194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任务书</a:t>
            </a:r>
            <a:r>
              <a:rPr lang="en-US" altLang="zh-CN" sz="1400" b="1" dirty="0">
                <a:solidFill>
                  <a:srgbClr val="FF0000"/>
                </a:solidFill>
              </a:rPr>
              <a:t>/</a:t>
            </a:r>
            <a:r>
              <a:rPr lang="zh-CN" altLang="en-US" sz="1400" b="1" dirty="0">
                <a:solidFill>
                  <a:srgbClr val="FF0000"/>
                </a:solidFill>
              </a:rPr>
              <a:t>合同书上的项目编号；</a:t>
            </a:r>
            <a:endParaRPr lang="en-US" altLang="zh-CN" sz="1400" b="1" dirty="0">
              <a:solidFill>
                <a:srgbClr val="FF0000"/>
              </a:solidFill>
            </a:endParaRPr>
          </a:p>
          <a:p>
            <a:r>
              <a:rPr lang="zh-CN" altLang="en-US" sz="1400" b="1" dirty="0">
                <a:solidFill>
                  <a:srgbClr val="FF0000"/>
                </a:solidFill>
              </a:rPr>
              <a:t>如无编号则点自动生成；</a:t>
            </a:r>
          </a:p>
          <a:p>
            <a:r>
              <a:rPr lang="zh-CN" altLang="en-US" sz="1400" b="1" dirty="0">
                <a:solidFill>
                  <a:srgbClr val="FF0000"/>
                </a:solidFill>
              </a:rPr>
              <a:t>重点研发计划项目</a:t>
            </a:r>
            <a:r>
              <a:rPr lang="en-US" altLang="zh-CN" sz="1400" b="1" dirty="0">
                <a:solidFill>
                  <a:srgbClr val="FF0000"/>
                </a:solidFill>
              </a:rPr>
              <a:t>/</a:t>
            </a:r>
            <a:r>
              <a:rPr lang="zh-CN" altLang="en-US" sz="1400" b="1" dirty="0">
                <a:solidFill>
                  <a:srgbClr val="FF0000"/>
                </a:solidFill>
              </a:rPr>
              <a:t>课题与先导专项点此项会有选项，选择相应项目后会自动导入信息</a:t>
            </a:r>
          </a:p>
        </p:txBody>
      </p:sp>
      <p:cxnSp>
        <p:nvCxnSpPr>
          <p:cNvPr id="19" name="直接箭头连接符 18">
            <a:extLst>
              <a:ext uri="{FF2B5EF4-FFF2-40B4-BE49-F238E27FC236}">
                <a16:creationId xmlns:a16="http://schemas.microsoft.com/office/drawing/2014/main" id="{BE0747D0-BC04-9A63-BAD6-2029D157143B}"/>
              </a:ext>
            </a:extLst>
          </p:cNvPr>
          <p:cNvCxnSpPr>
            <a:cxnSpLocks/>
          </p:cNvCxnSpPr>
          <p:nvPr/>
        </p:nvCxnSpPr>
        <p:spPr>
          <a:xfrm flipH="1">
            <a:off x="872067" y="1471242"/>
            <a:ext cx="7112000" cy="2110158"/>
          </a:xfrm>
          <a:prstGeom prst="straightConnector1">
            <a:avLst/>
          </a:prstGeom>
          <a:ln w="127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本框 20">
            <a:extLst>
              <a:ext uri="{FF2B5EF4-FFF2-40B4-BE49-F238E27FC236}">
                <a16:creationId xmlns:a16="http://schemas.microsoft.com/office/drawing/2014/main" id="{9F1E7DE9-3A08-1623-6B55-B53538EA7C61}"/>
              </a:ext>
            </a:extLst>
          </p:cNvPr>
          <p:cNvSpPr txBox="1"/>
          <p:nvPr/>
        </p:nvSpPr>
        <p:spPr>
          <a:xfrm>
            <a:off x="8398933" y="5352295"/>
            <a:ext cx="2819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严格按照任务书</a:t>
            </a:r>
            <a:r>
              <a:rPr lang="en-US" altLang="zh-CN" sz="1400" b="1" dirty="0">
                <a:solidFill>
                  <a:srgbClr val="FF0000"/>
                </a:solidFill>
              </a:rPr>
              <a:t>/</a:t>
            </a:r>
            <a:r>
              <a:rPr lang="zh-CN" altLang="en-US" sz="1400" b="1" dirty="0">
                <a:solidFill>
                  <a:srgbClr val="FF0000"/>
                </a:solidFill>
              </a:rPr>
              <a:t>合同书的时间写</a:t>
            </a:r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id="{20F3C610-4191-A65E-798C-31E76E8808C6}"/>
              </a:ext>
            </a:extLst>
          </p:cNvPr>
          <p:cNvSpPr txBox="1"/>
          <p:nvPr/>
        </p:nvSpPr>
        <p:spPr>
          <a:xfrm>
            <a:off x="8398933" y="5898481"/>
            <a:ext cx="307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启用时间为提交</a:t>
            </a:r>
            <a:r>
              <a:rPr lang="en-US" altLang="zh-CN" sz="1400" b="1" dirty="0">
                <a:solidFill>
                  <a:srgbClr val="FF0000"/>
                </a:solidFill>
              </a:rPr>
              <a:t>ARP</a:t>
            </a:r>
            <a:r>
              <a:rPr lang="zh-CN" altLang="en-US" sz="1400" b="1" dirty="0">
                <a:solidFill>
                  <a:srgbClr val="FF0000"/>
                </a:solidFill>
              </a:rPr>
              <a:t>当天，关闭时间</a:t>
            </a:r>
            <a:r>
              <a:rPr lang="zh-CN" altLang="zh-CN" sz="1400" b="1" dirty="0">
                <a:solidFill>
                  <a:srgbClr val="FF0000"/>
                </a:solidFill>
              </a:rPr>
              <a:t>最多可延长至项目执行</a:t>
            </a:r>
            <a:r>
              <a:rPr lang="zh-CN" altLang="en-US" sz="1400" b="1" dirty="0">
                <a:solidFill>
                  <a:srgbClr val="FF0000"/>
                </a:solidFill>
              </a:rPr>
              <a:t>期</a:t>
            </a:r>
            <a:r>
              <a:rPr lang="zh-CN" altLang="zh-CN" sz="1400" b="1" dirty="0">
                <a:solidFill>
                  <a:srgbClr val="FF0000"/>
                </a:solidFill>
              </a:rPr>
              <a:t>后半年</a:t>
            </a:r>
            <a:endParaRPr lang="zh-CN" altLang="en-US" sz="1400" b="1" dirty="0">
              <a:solidFill>
                <a:srgbClr val="FF0000"/>
              </a:solidFill>
            </a:endParaRPr>
          </a:p>
        </p:txBody>
      </p:sp>
      <p:cxnSp>
        <p:nvCxnSpPr>
          <p:cNvPr id="24" name="直接箭头连接符 23">
            <a:extLst>
              <a:ext uri="{FF2B5EF4-FFF2-40B4-BE49-F238E27FC236}">
                <a16:creationId xmlns:a16="http://schemas.microsoft.com/office/drawing/2014/main" id="{F6059109-D9DC-96D8-2AE5-9745DF5B06E4}"/>
              </a:ext>
            </a:extLst>
          </p:cNvPr>
          <p:cNvCxnSpPr>
            <a:cxnSpLocks/>
            <a:stCxn id="16" idx="1"/>
          </p:cNvCxnSpPr>
          <p:nvPr/>
        </p:nvCxnSpPr>
        <p:spPr>
          <a:xfrm flipH="1">
            <a:off x="891012" y="1116588"/>
            <a:ext cx="2333783" cy="1816200"/>
          </a:xfrm>
          <a:prstGeom prst="straightConnector1">
            <a:avLst/>
          </a:prstGeom>
          <a:ln w="127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71959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>
            <a:extLst>
              <a:ext uri="{FF2B5EF4-FFF2-40B4-BE49-F238E27FC236}">
                <a16:creationId xmlns:a16="http://schemas.microsoft.com/office/drawing/2014/main" id="{CB4D1DFA-35B1-8DE9-C4C9-000A0701A6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0312" y="638705"/>
            <a:ext cx="7751022" cy="529695"/>
          </a:xfrm>
        </p:spPr>
        <p:txBody>
          <a:bodyPr/>
          <a:lstStyle/>
          <a:p>
            <a:pPr algn="l"/>
            <a:r>
              <a:rPr lang="en-US" altLang="zh-CN" sz="1800" kern="100" dirty="0"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3</a:t>
            </a:r>
            <a:r>
              <a:rPr lang="en-US" altLang="zh-CN" sz="18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. </a:t>
            </a:r>
            <a:r>
              <a:rPr lang="zh-CN" altLang="en-US" sz="18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填入项目基本信息</a:t>
            </a:r>
            <a:endParaRPr lang="zh-CN" altLang="zh-CN" sz="18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endParaRPr lang="zh-CN" altLang="en-US" dirty="0"/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2B4F5D2A-9ED7-EDF4-9B13-F87AFA7504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68399"/>
            <a:ext cx="12192000" cy="4783667"/>
          </a:xfrm>
          <a:prstGeom prst="rect">
            <a:avLst/>
          </a:prstGeom>
        </p:spPr>
      </p:pic>
      <p:sp>
        <p:nvSpPr>
          <p:cNvPr id="21" name="文本框 20">
            <a:extLst>
              <a:ext uri="{FF2B5EF4-FFF2-40B4-BE49-F238E27FC236}">
                <a16:creationId xmlns:a16="http://schemas.microsoft.com/office/drawing/2014/main" id="{9F1E7DE9-3A08-1623-6B55-B53538EA7C61}"/>
              </a:ext>
            </a:extLst>
          </p:cNvPr>
          <p:cNvSpPr txBox="1"/>
          <p:nvPr/>
        </p:nvSpPr>
        <p:spPr>
          <a:xfrm>
            <a:off x="3141133" y="1907216"/>
            <a:ext cx="2819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项目来源为国家任务或中科院任务时，摘要、立项依据、主要研究内容、项目目标、预期成果、创新点为必填项，请认真填写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74E60235-65F6-5A2A-3AC1-5CECE0AE3B11}"/>
              </a:ext>
            </a:extLst>
          </p:cNvPr>
          <p:cNvSpPr txBox="1"/>
          <p:nvPr/>
        </p:nvSpPr>
        <p:spPr>
          <a:xfrm>
            <a:off x="7636933" y="5381824"/>
            <a:ext cx="36999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上传完整的任务书</a:t>
            </a:r>
            <a:r>
              <a:rPr lang="en-US" altLang="zh-CN" sz="1400" b="1" dirty="0">
                <a:solidFill>
                  <a:srgbClr val="FF0000"/>
                </a:solidFill>
              </a:rPr>
              <a:t>/</a:t>
            </a:r>
            <a:r>
              <a:rPr lang="zh-CN" altLang="en-US" sz="1400" b="1" dirty="0">
                <a:solidFill>
                  <a:srgbClr val="FF0000"/>
                </a:solidFill>
              </a:rPr>
              <a:t>合同书</a:t>
            </a:r>
            <a:r>
              <a:rPr lang="en-US" altLang="zh-CN" sz="1400" b="1" dirty="0">
                <a:solidFill>
                  <a:srgbClr val="FF0000"/>
                </a:solidFill>
              </a:rPr>
              <a:t>/</a:t>
            </a:r>
            <a:r>
              <a:rPr lang="zh-CN" altLang="en-US" sz="1400" b="1" dirty="0">
                <a:solidFill>
                  <a:srgbClr val="FF0000"/>
                </a:solidFill>
              </a:rPr>
              <a:t>合作协议盖章扫描件（如有多份材料，全都要上传）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271D1E43-F10E-644C-C21D-CBD68CF81675}"/>
              </a:ext>
            </a:extLst>
          </p:cNvPr>
          <p:cNvSpPr txBox="1"/>
          <p:nvPr/>
        </p:nvSpPr>
        <p:spPr>
          <a:xfrm>
            <a:off x="1625600" y="5395780"/>
            <a:ext cx="3124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上传基本信息表、预算表等关键页</a:t>
            </a:r>
          </a:p>
        </p:txBody>
      </p:sp>
    </p:spTree>
    <p:extLst>
      <p:ext uri="{BB962C8B-B14F-4D97-AF65-F5344CB8AC3E}">
        <p14:creationId xmlns:p14="http://schemas.microsoft.com/office/powerpoint/2010/main" val="33509995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>
            <a:extLst>
              <a:ext uri="{FF2B5EF4-FFF2-40B4-BE49-F238E27FC236}">
                <a16:creationId xmlns:a16="http://schemas.microsoft.com/office/drawing/2014/main" id="{CB4D1DFA-35B1-8DE9-C4C9-000A0701A6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0312" y="638705"/>
            <a:ext cx="7751022" cy="529695"/>
          </a:xfrm>
        </p:spPr>
        <p:txBody>
          <a:bodyPr/>
          <a:lstStyle/>
          <a:p>
            <a:pPr algn="l"/>
            <a:r>
              <a:rPr lang="en-US" altLang="zh-CN" sz="1800" kern="100" dirty="0"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4</a:t>
            </a:r>
            <a:r>
              <a:rPr lang="en-US" altLang="zh-CN" sz="18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. </a:t>
            </a:r>
            <a:r>
              <a:rPr lang="zh-CN" altLang="en-US" sz="18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录入项目预算信息</a:t>
            </a:r>
            <a:endParaRPr lang="zh-CN" altLang="zh-CN" sz="18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endParaRPr lang="zh-CN" altLang="en-US" dirty="0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90C96DE3-7C46-D16B-C2EB-D9DA17F2E6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91324"/>
            <a:ext cx="12192000" cy="2515475"/>
          </a:xfrm>
          <a:prstGeom prst="rect">
            <a:avLst/>
          </a:prstGeom>
        </p:spPr>
      </p:pic>
      <p:sp>
        <p:nvSpPr>
          <p:cNvPr id="8" name="文本框 7">
            <a:extLst>
              <a:ext uri="{FF2B5EF4-FFF2-40B4-BE49-F238E27FC236}">
                <a16:creationId xmlns:a16="http://schemas.microsoft.com/office/drawing/2014/main" id="{271D1E43-F10E-644C-C21D-CBD68CF81675}"/>
              </a:ext>
            </a:extLst>
          </p:cNvPr>
          <p:cNvSpPr txBox="1"/>
          <p:nvPr/>
        </p:nvSpPr>
        <p:spPr>
          <a:xfrm>
            <a:off x="1405466" y="1621019"/>
            <a:ext cx="2743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此项目经费总额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9DFD4661-6835-939C-7889-0FCA853983E2}"/>
              </a:ext>
            </a:extLst>
          </p:cNvPr>
          <p:cNvSpPr txBox="1"/>
          <p:nvPr/>
        </p:nvSpPr>
        <p:spPr>
          <a:xfrm>
            <a:off x="1405466" y="2073638"/>
            <a:ext cx="2743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此项目留所经费总额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74DC39D4-2717-C575-1EA9-5AC45F49165F}"/>
              </a:ext>
            </a:extLst>
          </p:cNvPr>
          <p:cNvSpPr txBox="1"/>
          <p:nvPr/>
        </p:nvSpPr>
        <p:spPr>
          <a:xfrm>
            <a:off x="5427133" y="2073638"/>
            <a:ext cx="2743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此项目需外拨的经费总额</a:t>
            </a: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9D098746-6BAB-F696-CF1A-6B6F9A6172C5}"/>
              </a:ext>
            </a:extLst>
          </p:cNvPr>
          <p:cNvSpPr txBox="1"/>
          <p:nvPr/>
        </p:nvSpPr>
        <p:spPr>
          <a:xfrm>
            <a:off x="5427133" y="1513297"/>
            <a:ext cx="2743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此项目财政经费总额（纵向除配套外基本为财政经费）</a:t>
            </a: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A8822411-A762-0CFE-808C-85BF67FBFB00}"/>
              </a:ext>
            </a:extLst>
          </p:cNvPr>
          <p:cNvSpPr txBox="1"/>
          <p:nvPr/>
        </p:nvSpPr>
        <p:spPr>
          <a:xfrm>
            <a:off x="9338733" y="1621019"/>
            <a:ext cx="2743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虚的配套不要填！填入将审计</a:t>
            </a: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6934B104-14AF-7C5F-35B0-9B53EFB65503}"/>
              </a:ext>
            </a:extLst>
          </p:cNvPr>
          <p:cNvSpPr txBox="1"/>
          <p:nvPr/>
        </p:nvSpPr>
        <p:spPr>
          <a:xfrm>
            <a:off x="8847667" y="3013438"/>
            <a:ext cx="303953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包干制项目：只录入总预算</a:t>
            </a:r>
            <a:endParaRPr lang="en-US" altLang="zh-CN" sz="1400" b="1" dirty="0">
              <a:solidFill>
                <a:srgbClr val="FF0000"/>
              </a:solidFill>
            </a:endParaRPr>
          </a:p>
          <a:p>
            <a:r>
              <a:rPr lang="zh-CN" altLang="en-US" sz="1400" b="1" dirty="0">
                <a:solidFill>
                  <a:srgbClr val="FF0000"/>
                </a:solidFill>
              </a:rPr>
              <a:t>国家基金：基金委模板</a:t>
            </a:r>
            <a:endParaRPr lang="en-US" altLang="zh-CN" sz="1400" b="1" dirty="0">
              <a:solidFill>
                <a:srgbClr val="FF0000"/>
              </a:solidFill>
            </a:endParaRPr>
          </a:p>
          <a:p>
            <a:r>
              <a:rPr lang="zh-CN" altLang="en-US" sz="1400" b="1" dirty="0">
                <a:solidFill>
                  <a:srgbClr val="FF0000"/>
                </a:solidFill>
              </a:rPr>
              <a:t>其他国家级项目：中央财政预算模板</a:t>
            </a:r>
            <a:endParaRPr lang="en-US" altLang="zh-CN" sz="1400" b="1" dirty="0">
              <a:solidFill>
                <a:srgbClr val="FF0000"/>
              </a:solidFill>
            </a:endParaRPr>
          </a:p>
          <a:p>
            <a:r>
              <a:rPr lang="zh-CN" altLang="en-US" sz="1400" b="1" dirty="0">
                <a:solidFill>
                  <a:srgbClr val="FF0000"/>
                </a:solidFill>
              </a:rPr>
              <a:t>地方项目：通用科研项目模板</a:t>
            </a:r>
            <a:endParaRPr lang="en-US" altLang="zh-CN" sz="1400" b="1" dirty="0">
              <a:solidFill>
                <a:srgbClr val="FF0000"/>
              </a:solidFill>
            </a:endParaRPr>
          </a:p>
          <a:p>
            <a:r>
              <a:rPr lang="zh-CN" altLang="en-US" sz="1400" b="1" dirty="0">
                <a:solidFill>
                  <a:srgbClr val="FF0000"/>
                </a:solidFill>
              </a:rPr>
              <a:t>特殊情况按实际选择，主要看任务书的预算填写方式</a:t>
            </a:r>
          </a:p>
        </p:txBody>
      </p:sp>
      <p:cxnSp>
        <p:nvCxnSpPr>
          <p:cNvPr id="13" name="直接箭头连接符 12">
            <a:extLst>
              <a:ext uri="{FF2B5EF4-FFF2-40B4-BE49-F238E27FC236}">
                <a16:creationId xmlns:a16="http://schemas.microsoft.com/office/drawing/2014/main" id="{249CA7E5-9B8E-0870-7B2C-E4B25F6E0925}"/>
              </a:ext>
            </a:extLst>
          </p:cNvPr>
          <p:cNvCxnSpPr>
            <a:cxnSpLocks/>
          </p:cNvCxnSpPr>
          <p:nvPr/>
        </p:nvCxnSpPr>
        <p:spPr>
          <a:xfrm flipV="1">
            <a:off x="10310891" y="2349061"/>
            <a:ext cx="0" cy="656223"/>
          </a:xfrm>
          <a:prstGeom prst="straightConnector1">
            <a:avLst/>
          </a:prstGeom>
          <a:ln w="127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图片 15">
            <a:extLst>
              <a:ext uri="{FF2B5EF4-FFF2-40B4-BE49-F238E27FC236}">
                <a16:creationId xmlns:a16="http://schemas.microsoft.com/office/drawing/2014/main" id="{A17127AB-E1E2-554B-1804-96FFC3B131D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23" y="3925001"/>
            <a:ext cx="8863350" cy="2515475"/>
          </a:xfrm>
          <a:prstGeom prst="rect">
            <a:avLst/>
          </a:prstGeom>
        </p:spPr>
      </p:pic>
      <p:sp>
        <p:nvSpPr>
          <p:cNvPr id="17" name="文本框 16">
            <a:extLst>
              <a:ext uri="{FF2B5EF4-FFF2-40B4-BE49-F238E27FC236}">
                <a16:creationId xmlns:a16="http://schemas.microsoft.com/office/drawing/2014/main" id="{FED44730-99D3-6E6C-9C9A-556438640D54}"/>
              </a:ext>
            </a:extLst>
          </p:cNvPr>
          <p:cNvSpPr txBox="1"/>
          <p:nvPr/>
        </p:nvSpPr>
        <p:spPr>
          <a:xfrm>
            <a:off x="939798" y="3925001"/>
            <a:ext cx="49276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选择预算模板后，严格按照任务书</a:t>
            </a:r>
            <a:r>
              <a:rPr lang="en-US" altLang="zh-CN" sz="1400" b="1" dirty="0">
                <a:solidFill>
                  <a:srgbClr val="FF0000"/>
                </a:solidFill>
              </a:rPr>
              <a:t>/</a:t>
            </a:r>
            <a:r>
              <a:rPr lang="zh-CN" altLang="en-US" sz="1400" b="1" dirty="0">
                <a:solidFill>
                  <a:srgbClr val="FF0000"/>
                </a:solidFill>
              </a:rPr>
              <a:t>合同书填写相应预算</a:t>
            </a:r>
            <a:r>
              <a:rPr lang="zh-CN" altLang="en-US" sz="1400" b="1">
                <a:solidFill>
                  <a:srgbClr val="FF0000"/>
                </a:solidFill>
              </a:rPr>
              <a:t>表，预算表填项目经费总额（不是只填留所经费）</a:t>
            </a:r>
            <a:endParaRPr lang="zh-CN" altLang="en-US" sz="1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48033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图片 20">
            <a:extLst>
              <a:ext uri="{FF2B5EF4-FFF2-40B4-BE49-F238E27FC236}">
                <a16:creationId xmlns:a16="http://schemas.microsoft.com/office/drawing/2014/main" id="{DAFD39B5-7EDB-E20D-036A-66042DCC97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89" y="1168400"/>
            <a:ext cx="12132733" cy="3690186"/>
          </a:xfrm>
          <a:prstGeom prst="rect">
            <a:avLst/>
          </a:prstGeom>
        </p:spPr>
      </p:pic>
      <p:sp>
        <p:nvSpPr>
          <p:cNvPr id="3" name="副标题 2">
            <a:extLst>
              <a:ext uri="{FF2B5EF4-FFF2-40B4-BE49-F238E27FC236}">
                <a16:creationId xmlns:a16="http://schemas.microsoft.com/office/drawing/2014/main" id="{CB4D1DFA-35B1-8DE9-C4C9-000A0701A6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0312" y="638705"/>
            <a:ext cx="7751022" cy="529695"/>
          </a:xfrm>
        </p:spPr>
        <p:txBody>
          <a:bodyPr/>
          <a:lstStyle/>
          <a:p>
            <a:pPr algn="l"/>
            <a:r>
              <a:rPr lang="en-US" altLang="zh-CN" sz="1800" kern="100" dirty="0"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5</a:t>
            </a:r>
            <a:r>
              <a:rPr lang="en-US" altLang="zh-CN" sz="18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. </a:t>
            </a:r>
            <a:r>
              <a:rPr lang="zh-CN" altLang="en-US" sz="18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录入项目统计分类信息</a:t>
            </a:r>
            <a:endParaRPr lang="zh-CN" altLang="zh-CN" sz="18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endParaRPr lang="zh-CN" altLang="en-US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024B66BC-35D2-77E0-FA85-C7F85073CDDF}"/>
              </a:ext>
            </a:extLst>
          </p:cNvPr>
          <p:cNvSpPr txBox="1"/>
          <p:nvPr/>
        </p:nvSpPr>
        <p:spPr>
          <a:xfrm>
            <a:off x="1642533" y="2302933"/>
            <a:ext cx="2743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是否有合作单位</a:t>
            </a: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05107A7F-A31D-DC14-8B82-544957955964}"/>
              </a:ext>
            </a:extLst>
          </p:cNvPr>
          <p:cNvSpPr txBox="1"/>
          <p:nvPr/>
        </p:nvSpPr>
        <p:spPr>
          <a:xfrm>
            <a:off x="5698067" y="2785533"/>
            <a:ext cx="2743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是否基础研究</a:t>
            </a:r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068DA028-49DD-6D60-78D2-BDC7011C8383}"/>
              </a:ext>
            </a:extLst>
          </p:cNvPr>
          <p:cNvSpPr txBox="1"/>
          <p:nvPr/>
        </p:nvSpPr>
        <p:spPr>
          <a:xfrm>
            <a:off x="9508067" y="2302932"/>
            <a:ext cx="2743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国际合作项目选择</a:t>
            </a:r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D0BDE056-55B6-DC4C-8718-888C71CD4FA0}"/>
              </a:ext>
            </a:extLst>
          </p:cNvPr>
          <p:cNvSpPr txBox="1"/>
          <p:nvPr/>
        </p:nvSpPr>
        <p:spPr>
          <a:xfrm>
            <a:off x="9410911" y="2785533"/>
            <a:ext cx="2743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填写关键字后选择（如“环境”）</a:t>
            </a:r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A2A8AE12-D475-7F36-6D22-9589D6EF4236}"/>
              </a:ext>
            </a:extLst>
          </p:cNvPr>
          <p:cNvSpPr txBox="1"/>
          <p:nvPr/>
        </p:nvSpPr>
        <p:spPr>
          <a:xfrm>
            <a:off x="5564823" y="3764691"/>
            <a:ext cx="25462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根据项目来源正确选择</a:t>
            </a:r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id="{63DF4DE8-A87F-E6DF-3DD1-A3F3CEA29EE6}"/>
              </a:ext>
            </a:extLst>
          </p:cNvPr>
          <p:cNvSpPr txBox="1"/>
          <p:nvPr/>
        </p:nvSpPr>
        <p:spPr>
          <a:xfrm>
            <a:off x="7605290" y="4199084"/>
            <a:ext cx="400251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根据项目来源正确选择：</a:t>
            </a:r>
            <a:endParaRPr lang="en-US" altLang="zh-CN" sz="1400" b="1" dirty="0">
              <a:solidFill>
                <a:srgbClr val="FF0000"/>
              </a:solidFill>
            </a:endParaRPr>
          </a:p>
          <a:p>
            <a:r>
              <a:rPr lang="zh-CN" altLang="en-US" sz="1400" b="1" dirty="0">
                <a:solidFill>
                  <a:srgbClr val="FF0000"/>
                </a:solidFill>
              </a:rPr>
              <a:t>如“国家自然科学基金委”、“科学技术部”、“中国科学院”等；</a:t>
            </a:r>
            <a:endParaRPr lang="en-US" altLang="zh-CN" sz="1400" b="1" dirty="0">
              <a:solidFill>
                <a:srgbClr val="FF0000"/>
              </a:solidFill>
            </a:endParaRPr>
          </a:p>
          <a:p>
            <a:r>
              <a:rPr lang="zh-CN" altLang="en-US" sz="1400" b="1" dirty="0">
                <a:solidFill>
                  <a:srgbClr val="FF0000"/>
                </a:solidFill>
              </a:rPr>
              <a:t>地方项目找不到的话则填写“</a:t>
            </a:r>
            <a:r>
              <a:rPr lang="en-US" altLang="zh-CN" sz="1400" b="1" dirty="0">
                <a:solidFill>
                  <a:srgbClr val="FF0000"/>
                </a:solidFill>
              </a:rPr>
              <a:t>999</a:t>
            </a:r>
            <a:r>
              <a:rPr lang="zh-CN" altLang="en-US" sz="1400" b="1" dirty="0">
                <a:solidFill>
                  <a:srgbClr val="FF0000"/>
                </a:solidFill>
              </a:rPr>
              <a:t>”，后到“下达委托单位”中选择（如“福建省科学技术厅”、“厦门市科学技术局”等），如这里也找不到则需“新增外部单位”后维护单位信息</a:t>
            </a:r>
          </a:p>
        </p:txBody>
      </p:sp>
      <p:cxnSp>
        <p:nvCxnSpPr>
          <p:cNvPr id="23" name="直接箭头连接符 22">
            <a:extLst>
              <a:ext uri="{FF2B5EF4-FFF2-40B4-BE49-F238E27FC236}">
                <a16:creationId xmlns:a16="http://schemas.microsoft.com/office/drawing/2014/main" id="{728C5BFC-BA44-6BCD-057F-DD498A0C48CA}"/>
              </a:ext>
            </a:extLst>
          </p:cNvPr>
          <p:cNvCxnSpPr>
            <a:cxnSpLocks/>
          </p:cNvCxnSpPr>
          <p:nvPr/>
        </p:nvCxnSpPr>
        <p:spPr>
          <a:xfrm flipH="1" flipV="1">
            <a:off x="7052733" y="3429000"/>
            <a:ext cx="862091" cy="770084"/>
          </a:xfrm>
          <a:prstGeom prst="straightConnector1">
            <a:avLst/>
          </a:prstGeom>
          <a:ln w="127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箭头连接符 24">
            <a:extLst>
              <a:ext uri="{FF2B5EF4-FFF2-40B4-BE49-F238E27FC236}">
                <a16:creationId xmlns:a16="http://schemas.microsoft.com/office/drawing/2014/main" id="{BF91E2FD-8D86-A88B-2F8D-4FD31638E28E}"/>
              </a:ext>
            </a:extLst>
          </p:cNvPr>
          <p:cNvCxnSpPr>
            <a:cxnSpLocks/>
          </p:cNvCxnSpPr>
          <p:nvPr/>
        </p:nvCxnSpPr>
        <p:spPr>
          <a:xfrm flipH="1" flipV="1">
            <a:off x="1371600" y="4325700"/>
            <a:ext cx="6233690" cy="1253618"/>
          </a:xfrm>
          <a:prstGeom prst="straightConnector1">
            <a:avLst/>
          </a:prstGeom>
          <a:ln w="127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03689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>
            <a:extLst>
              <a:ext uri="{FF2B5EF4-FFF2-40B4-BE49-F238E27FC236}">
                <a16:creationId xmlns:a16="http://schemas.microsoft.com/office/drawing/2014/main" id="{CB4D1DFA-35B1-8DE9-C4C9-000A0701A6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0312" y="638705"/>
            <a:ext cx="7751022" cy="529695"/>
          </a:xfrm>
        </p:spPr>
        <p:txBody>
          <a:bodyPr/>
          <a:lstStyle/>
          <a:p>
            <a:pPr algn="l"/>
            <a:r>
              <a:rPr lang="en-US" altLang="zh-CN" sz="18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6. </a:t>
            </a:r>
            <a:r>
              <a:rPr lang="zh-CN" altLang="en-US" sz="1800" kern="100" dirty="0"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录入合作单位</a:t>
            </a:r>
            <a:endParaRPr lang="zh-CN" altLang="en-US" dirty="0"/>
          </a:p>
        </p:txBody>
      </p:sp>
      <p:sp>
        <p:nvSpPr>
          <p:cNvPr id="6" name="副标题 2">
            <a:extLst>
              <a:ext uri="{FF2B5EF4-FFF2-40B4-BE49-F238E27FC236}">
                <a16:creationId xmlns:a16="http://schemas.microsoft.com/office/drawing/2014/main" id="{5A259EDC-9A62-3E65-D42F-95109296A93D}"/>
              </a:ext>
            </a:extLst>
          </p:cNvPr>
          <p:cNvSpPr txBox="1">
            <a:spLocks/>
          </p:cNvSpPr>
          <p:nvPr/>
        </p:nvSpPr>
        <p:spPr>
          <a:xfrm>
            <a:off x="800312" y="2778744"/>
            <a:ext cx="7751022" cy="5296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zh-CN" sz="1800" kern="100" dirty="0"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7. </a:t>
            </a:r>
            <a:r>
              <a:rPr lang="zh-CN" altLang="en-US" sz="1800" dirty="0">
                <a:effectLst/>
                <a:ea typeface="等线" panose="02010600030101010101" pitchFamily="2" charset="-122"/>
                <a:cs typeface="Times New Roman" panose="02020603050405020304" pitchFamily="18" charset="0"/>
              </a:rPr>
              <a:t>录入项目成员信息</a:t>
            </a:r>
            <a:endParaRPr lang="zh-CN" altLang="zh-CN" sz="1800" kern="100" dirty="0"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endParaRPr lang="zh-CN" altLang="en-US" dirty="0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D92BFC0A-03C7-F681-05BC-242115A3DC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40125"/>
            <a:ext cx="12192000" cy="1509615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A5248E33-0FC3-3A95-0236-99C41503D531}"/>
              </a:ext>
            </a:extLst>
          </p:cNvPr>
          <p:cNvSpPr txBox="1"/>
          <p:nvPr/>
        </p:nvSpPr>
        <p:spPr>
          <a:xfrm>
            <a:off x="1219200" y="1168400"/>
            <a:ext cx="2743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如有外拨经费则必须录入合作单位信息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72ED2537-369A-F440-B089-3A394B5DF7DB}"/>
              </a:ext>
            </a:extLst>
          </p:cNvPr>
          <p:cNvSpPr txBox="1"/>
          <p:nvPr/>
        </p:nvSpPr>
        <p:spPr>
          <a:xfrm>
            <a:off x="5486402" y="1397404"/>
            <a:ext cx="2743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注意金额为“元”</a:t>
            </a:r>
          </a:p>
        </p:txBody>
      </p:sp>
      <p:pic>
        <p:nvPicPr>
          <p:cNvPr id="13" name="图片 12">
            <a:extLst>
              <a:ext uri="{FF2B5EF4-FFF2-40B4-BE49-F238E27FC236}">
                <a16:creationId xmlns:a16="http://schemas.microsoft.com/office/drawing/2014/main" id="{0D687F91-D95B-6BEA-EF6D-0FD82CA5462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022" y="3196317"/>
            <a:ext cx="12192000" cy="3661683"/>
          </a:xfrm>
          <a:prstGeom prst="rect">
            <a:avLst/>
          </a:prstGeom>
        </p:spPr>
      </p:pic>
      <p:sp>
        <p:nvSpPr>
          <p:cNvPr id="15" name="文本框 14">
            <a:extLst>
              <a:ext uri="{FF2B5EF4-FFF2-40B4-BE49-F238E27FC236}">
                <a16:creationId xmlns:a16="http://schemas.microsoft.com/office/drawing/2014/main" id="{1EFEEAD1-870D-E751-B428-52EA7E4C0CC8}"/>
              </a:ext>
            </a:extLst>
          </p:cNvPr>
          <p:cNvSpPr txBox="1"/>
          <p:nvPr/>
        </p:nvSpPr>
        <p:spPr>
          <a:xfrm>
            <a:off x="2743202" y="5359804"/>
            <a:ext cx="2743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全部录入后点“统计人数”</a:t>
            </a: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43F05DD7-ADA1-5B1C-BBDD-EB32A0E0BD32}"/>
              </a:ext>
            </a:extLst>
          </p:cNvPr>
          <p:cNvSpPr txBox="1"/>
          <p:nvPr/>
        </p:nvSpPr>
        <p:spPr>
          <a:xfrm>
            <a:off x="2743202" y="3962156"/>
            <a:ext cx="40025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根据任务书完整录入项目成员信息（包括研究生）</a:t>
            </a:r>
          </a:p>
        </p:txBody>
      </p:sp>
      <p:cxnSp>
        <p:nvCxnSpPr>
          <p:cNvPr id="8" name="直接箭头连接符 7">
            <a:extLst>
              <a:ext uri="{FF2B5EF4-FFF2-40B4-BE49-F238E27FC236}">
                <a16:creationId xmlns:a16="http://schemas.microsoft.com/office/drawing/2014/main" id="{5B635DB4-B401-B2B0-7554-6FE94501AE56}"/>
              </a:ext>
            </a:extLst>
          </p:cNvPr>
          <p:cNvCxnSpPr>
            <a:cxnSpLocks/>
          </p:cNvCxnSpPr>
          <p:nvPr/>
        </p:nvCxnSpPr>
        <p:spPr>
          <a:xfrm flipH="1" flipV="1">
            <a:off x="939802" y="3564037"/>
            <a:ext cx="1803400" cy="544621"/>
          </a:xfrm>
          <a:prstGeom prst="straightConnector1">
            <a:avLst/>
          </a:prstGeom>
          <a:ln w="127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96529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>
            <a:extLst>
              <a:ext uri="{FF2B5EF4-FFF2-40B4-BE49-F238E27FC236}">
                <a16:creationId xmlns:a16="http://schemas.microsoft.com/office/drawing/2014/main" id="{CB4D1DFA-35B1-8DE9-C4C9-000A0701A6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0312" y="638705"/>
            <a:ext cx="7751022" cy="529695"/>
          </a:xfrm>
        </p:spPr>
        <p:txBody>
          <a:bodyPr/>
          <a:lstStyle/>
          <a:p>
            <a:pPr algn="l"/>
            <a:r>
              <a:rPr lang="en-US" altLang="zh-CN" sz="1800" kern="100" dirty="0"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8</a:t>
            </a:r>
            <a:r>
              <a:rPr lang="en-US" altLang="zh-CN" sz="18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. </a:t>
            </a:r>
            <a:r>
              <a:rPr lang="zh-CN" altLang="en-US" sz="1800" kern="100" dirty="0"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录入拨款单位</a:t>
            </a:r>
            <a:endParaRPr lang="zh-CN" altLang="en-US" dirty="0"/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6FC48825-300E-BC5C-1F51-B82E5E9EE2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446" y="968580"/>
            <a:ext cx="5829088" cy="3142639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A5248E33-0FC3-3A95-0236-99C41503D531}"/>
              </a:ext>
            </a:extLst>
          </p:cNvPr>
          <p:cNvSpPr txBox="1"/>
          <p:nvPr/>
        </p:nvSpPr>
        <p:spPr>
          <a:xfrm>
            <a:off x="6815668" y="968580"/>
            <a:ext cx="431240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经费从哪个单位拨过来（项目层选项目下单单位、课题层选项目层的单位、子课题层选课题层的单位，以此类推</a:t>
            </a:r>
            <a:r>
              <a:rPr lang="en-US" altLang="zh-CN" sz="1400" b="1" dirty="0">
                <a:solidFill>
                  <a:srgbClr val="FF0000"/>
                </a:solidFill>
              </a:rPr>
              <a:t>……</a:t>
            </a:r>
            <a:r>
              <a:rPr lang="zh-CN" altLang="en-US" sz="1400" b="1" dirty="0">
                <a:solidFill>
                  <a:srgbClr val="FF0000"/>
                </a:solidFill>
              </a:rPr>
              <a:t>）</a:t>
            </a:r>
            <a:endParaRPr lang="en-US" altLang="zh-CN" sz="1400" b="1" dirty="0">
              <a:solidFill>
                <a:srgbClr val="FF0000"/>
              </a:solidFill>
            </a:endParaRPr>
          </a:p>
          <a:p>
            <a:endParaRPr lang="zh-CN" altLang="en-US" sz="1400" b="1" dirty="0">
              <a:solidFill>
                <a:srgbClr val="FF0000"/>
              </a:solidFill>
            </a:endParaRPr>
          </a:p>
        </p:txBody>
      </p:sp>
      <p:cxnSp>
        <p:nvCxnSpPr>
          <p:cNvPr id="9" name="直接箭头连接符 8">
            <a:extLst>
              <a:ext uri="{FF2B5EF4-FFF2-40B4-BE49-F238E27FC236}">
                <a16:creationId xmlns:a16="http://schemas.microsoft.com/office/drawing/2014/main" id="{A6B027A3-2C56-1AD2-9F30-14D69EFCDEEB}"/>
              </a:ext>
            </a:extLst>
          </p:cNvPr>
          <p:cNvCxnSpPr>
            <a:cxnSpLocks/>
          </p:cNvCxnSpPr>
          <p:nvPr/>
        </p:nvCxnSpPr>
        <p:spPr>
          <a:xfrm flipH="1">
            <a:off x="2785533" y="1498275"/>
            <a:ext cx="4030135" cy="1456592"/>
          </a:xfrm>
          <a:prstGeom prst="straightConnector1">
            <a:avLst/>
          </a:prstGeom>
          <a:ln w="127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文本框 10">
            <a:extLst>
              <a:ext uri="{FF2B5EF4-FFF2-40B4-BE49-F238E27FC236}">
                <a16:creationId xmlns:a16="http://schemas.microsoft.com/office/drawing/2014/main" id="{EEC55EAA-4B87-F1A9-D433-479F2BD8747F}"/>
              </a:ext>
            </a:extLst>
          </p:cNvPr>
          <p:cNvSpPr txBox="1"/>
          <p:nvPr/>
        </p:nvSpPr>
        <p:spPr>
          <a:xfrm>
            <a:off x="922868" y="4631430"/>
            <a:ext cx="431240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院内单位此框不打勾，直接选；</a:t>
            </a:r>
            <a:endParaRPr lang="en-US" altLang="zh-CN" sz="1400" b="1" dirty="0">
              <a:solidFill>
                <a:srgbClr val="FF0000"/>
              </a:solidFill>
            </a:endParaRPr>
          </a:p>
          <a:p>
            <a:r>
              <a:rPr lang="zh-CN" altLang="en-US" sz="1400" b="1" dirty="0">
                <a:solidFill>
                  <a:srgbClr val="FF0000"/>
                </a:solidFill>
              </a:rPr>
              <a:t>院外单位此框打勾后选。</a:t>
            </a:r>
            <a:endParaRPr lang="en-US" altLang="zh-CN" sz="1400" b="1" dirty="0">
              <a:solidFill>
                <a:srgbClr val="FF0000"/>
              </a:solidFill>
            </a:endParaRPr>
          </a:p>
          <a:p>
            <a:r>
              <a:rPr lang="zh-CN" altLang="en-US" sz="1400" b="1" dirty="0">
                <a:solidFill>
                  <a:srgbClr val="FF0000"/>
                </a:solidFill>
              </a:rPr>
              <a:t>如院外单位列表中找不到相应单位，则需先到“科研项目</a:t>
            </a:r>
            <a:r>
              <a:rPr lang="en-US" altLang="zh-CN" sz="1400" b="1" dirty="0">
                <a:solidFill>
                  <a:srgbClr val="FF0000"/>
                </a:solidFill>
              </a:rPr>
              <a:t>-</a:t>
            </a:r>
            <a:r>
              <a:rPr lang="zh-CN" altLang="en-US" sz="1400" b="1" dirty="0">
                <a:solidFill>
                  <a:srgbClr val="FF0000"/>
                </a:solidFill>
              </a:rPr>
              <a:t>外部单位参考库”中新增单位信息。</a:t>
            </a:r>
          </a:p>
        </p:txBody>
      </p:sp>
      <p:cxnSp>
        <p:nvCxnSpPr>
          <p:cNvPr id="12" name="直接箭头连接符 11">
            <a:extLst>
              <a:ext uri="{FF2B5EF4-FFF2-40B4-BE49-F238E27FC236}">
                <a16:creationId xmlns:a16="http://schemas.microsoft.com/office/drawing/2014/main" id="{86B226E3-7285-02EE-70F4-4C1F2E596346}"/>
              </a:ext>
            </a:extLst>
          </p:cNvPr>
          <p:cNvCxnSpPr>
            <a:cxnSpLocks/>
          </p:cNvCxnSpPr>
          <p:nvPr/>
        </p:nvCxnSpPr>
        <p:spPr>
          <a:xfrm flipV="1">
            <a:off x="1811867" y="2954867"/>
            <a:ext cx="0" cy="1676563"/>
          </a:xfrm>
          <a:prstGeom prst="straightConnector1">
            <a:avLst/>
          </a:prstGeom>
          <a:ln w="127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图片 17">
            <a:extLst>
              <a:ext uri="{FF2B5EF4-FFF2-40B4-BE49-F238E27FC236}">
                <a16:creationId xmlns:a16="http://schemas.microsoft.com/office/drawing/2014/main" id="{5F35F71B-8931-31F7-BBE5-C6AA7CEA9D6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9419" y="4059935"/>
            <a:ext cx="5231515" cy="2607086"/>
          </a:xfrm>
          <a:prstGeom prst="rect">
            <a:avLst/>
          </a:prstGeom>
        </p:spPr>
      </p:pic>
      <p:cxnSp>
        <p:nvCxnSpPr>
          <p:cNvPr id="20" name="直接箭头连接符 19">
            <a:extLst>
              <a:ext uri="{FF2B5EF4-FFF2-40B4-BE49-F238E27FC236}">
                <a16:creationId xmlns:a16="http://schemas.microsoft.com/office/drawing/2014/main" id="{C80AF902-1215-A920-FBB9-35CA886E2536}"/>
              </a:ext>
            </a:extLst>
          </p:cNvPr>
          <p:cNvCxnSpPr>
            <a:cxnSpLocks/>
          </p:cNvCxnSpPr>
          <p:nvPr/>
        </p:nvCxnSpPr>
        <p:spPr>
          <a:xfrm>
            <a:off x="4182533" y="5461000"/>
            <a:ext cx="5181600" cy="124537"/>
          </a:xfrm>
          <a:prstGeom prst="straightConnector1">
            <a:avLst/>
          </a:prstGeom>
          <a:ln w="127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79806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>
            <a:extLst>
              <a:ext uri="{FF2B5EF4-FFF2-40B4-BE49-F238E27FC236}">
                <a16:creationId xmlns:a16="http://schemas.microsoft.com/office/drawing/2014/main" id="{CB4D1DFA-35B1-8DE9-C4C9-000A0701A6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0312" y="130705"/>
            <a:ext cx="7751022" cy="529695"/>
          </a:xfrm>
        </p:spPr>
        <p:txBody>
          <a:bodyPr/>
          <a:lstStyle/>
          <a:p>
            <a:pPr algn="l"/>
            <a:r>
              <a:rPr lang="en-US" altLang="zh-CN" sz="18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9. </a:t>
            </a:r>
            <a:r>
              <a:rPr lang="zh-CN" altLang="en-US" sz="1800" kern="100" dirty="0"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录入核算账号信息</a:t>
            </a:r>
            <a:endParaRPr lang="zh-CN" altLang="en-US" dirty="0"/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F8C1475D-E0A2-AD4F-D4C0-79B99B3E5A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6444"/>
            <a:ext cx="12192000" cy="1454844"/>
          </a:xfrm>
          <a:prstGeom prst="rect">
            <a:avLst/>
          </a:prstGeom>
        </p:spPr>
      </p:pic>
      <p:sp>
        <p:nvSpPr>
          <p:cNvPr id="9" name="文本框 8">
            <a:extLst>
              <a:ext uri="{FF2B5EF4-FFF2-40B4-BE49-F238E27FC236}">
                <a16:creationId xmlns:a16="http://schemas.microsoft.com/office/drawing/2014/main" id="{81EC13E2-A4A9-F868-E7CC-71CFE33FB695}"/>
              </a:ext>
            </a:extLst>
          </p:cNvPr>
          <p:cNvSpPr txBox="1"/>
          <p:nvPr/>
        </p:nvSpPr>
        <p:spPr>
          <a:xfrm>
            <a:off x="910378" y="660400"/>
            <a:ext cx="60238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点“添加行”后项目信息会自动带入；</a:t>
            </a:r>
            <a:endParaRPr lang="en-US" altLang="zh-CN" sz="1400" b="1" dirty="0">
              <a:solidFill>
                <a:srgbClr val="FF0000"/>
              </a:solidFill>
            </a:endParaRPr>
          </a:p>
          <a:p>
            <a:r>
              <a:rPr lang="zh-CN" altLang="en-US" sz="1400" b="1" dirty="0">
                <a:solidFill>
                  <a:srgbClr val="FF0000"/>
                </a:solidFill>
              </a:rPr>
              <a:t>如前面“项目编码”有变化，则核算账号必须重新生成</a:t>
            </a:r>
          </a:p>
        </p:txBody>
      </p:sp>
      <p:pic>
        <p:nvPicPr>
          <p:cNvPr id="11" name="图片 10">
            <a:extLst>
              <a:ext uri="{FF2B5EF4-FFF2-40B4-BE49-F238E27FC236}">
                <a16:creationId xmlns:a16="http://schemas.microsoft.com/office/drawing/2014/main" id="{66E14FB0-1FD1-8D54-1C34-5FAC6833BD3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31288"/>
            <a:ext cx="12192000" cy="4826712"/>
          </a:xfrm>
          <a:prstGeom prst="rect">
            <a:avLst/>
          </a:prstGeom>
        </p:spPr>
      </p:pic>
      <p:sp>
        <p:nvSpPr>
          <p:cNvPr id="12" name="文本框 11">
            <a:extLst>
              <a:ext uri="{FF2B5EF4-FFF2-40B4-BE49-F238E27FC236}">
                <a16:creationId xmlns:a16="http://schemas.microsoft.com/office/drawing/2014/main" id="{4E73D8EC-0388-32C2-E31B-68774504EAD1}"/>
              </a:ext>
            </a:extLst>
          </p:cNvPr>
          <p:cNvSpPr txBox="1"/>
          <p:nvPr/>
        </p:nvSpPr>
        <p:spPr>
          <a:xfrm>
            <a:off x="7950202" y="2096888"/>
            <a:ext cx="2743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预算控制选择方式</a:t>
            </a: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196FDE07-D81F-3C53-3810-08266151CA9C}"/>
              </a:ext>
            </a:extLst>
          </p:cNvPr>
          <p:cNvSpPr txBox="1"/>
          <p:nvPr/>
        </p:nvSpPr>
        <p:spPr>
          <a:xfrm>
            <a:off x="2065867" y="3332243"/>
            <a:ext cx="2743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此预算表填总经费预算</a:t>
            </a: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C7B85031-E970-A8B9-D83F-426A6D8F1EC9}"/>
              </a:ext>
            </a:extLst>
          </p:cNvPr>
          <p:cNvSpPr txBox="1"/>
          <p:nvPr/>
        </p:nvSpPr>
        <p:spPr>
          <a:xfrm>
            <a:off x="1075269" y="5863843"/>
            <a:ext cx="37337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授权可使用此核算账号的人员信息后点“确定”</a:t>
            </a:r>
          </a:p>
        </p:txBody>
      </p:sp>
    </p:spTree>
    <p:extLst>
      <p:ext uri="{BB962C8B-B14F-4D97-AF65-F5344CB8AC3E}">
        <p14:creationId xmlns:p14="http://schemas.microsoft.com/office/powerpoint/2010/main" val="3969057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>
            <a:extLst>
              <a:ext uri="{FF2B5EF4-FFF2-40B4-BE49-F238E27FC236}">
                <a16:creationId xmlns:a16="http://schemas.microsoft.com/office/drawing/2014/main" id="{CB4D1DFA-35B1-8DE9-C4C9-000A0701A6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0311" y="638705"/>
            <a:ext cx="9444355" cy="910200"/>
          </a:xfrm>
        </p:spPr>
        <p:txBody>
          <a:bodyPr>
            <a:normAutofit/>
          </a:bodyPr>
          <a:lstStyle/>
          <a:p>
            <a:pPr algn="l"/>
            <a:r>
              <a:rPr lang="en-US" altLang="zh-CN" sz="1800" kern="10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10. </a:t>
            </a:r>
            <a:r>
              <a:rPr lang="zh-CN" altLang="en-US" sz="1800" kern="100" dirty="0"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提交审批</a:t>
            </a:r>
            <a:endParaRPr lang="en-US" altLang="zh-CN" sz="1800" kern="100" dirty="0"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algn="l"/>
            <a:r>
              <a:rPr lang="zh-CN" altLang="en-US" sz="1800" b="1" kern="100" dirty="0">
                <a:solidFill>
                  <a:srgbClr val="FF0000"/>
                </a:solidFill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（</a:t>
            </a:r>
            <a:r>
              <a:rPr lang="zh-CN" altLang="zh-CN" sz="1800" b="1" kern="100" dirty="0">
                <a:solidFill>
                  <a:srgbClr val="FF0000"/>
                </a:solidFill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从头到尾检查一遍必填项是否填完整</a:t>
            </a:r>
            <a:r>
              <a:rPr lang="zh-CN" altLang="en-US" sz="1800" b="1" kern="100" dirty="0">
                <a:solidFill>
                  <a:srgbClr val="FF0000"/>
                </a:solidFill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，核算账号必须先维护后点“确定”）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352E786F-D3E7-016A-7504-B10533D68B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916" y="1426767"/>
            <a:ext cx="6754168" cy="2124371"/>
          </a:xfrm>
          <a:prstGeom prst="rect">
            <a:avLst/>
          </a:prstGeom>
        </p:spPr>
      </p:pic>
      <p:sp>
        <p:nvSpPr>
          <p:cNvPr id="9" name="文本框 8">
            <a:extLst>
              <a:ext uri="{FF2B5EF4-FFF2-40B4-BE49-F238E27FC236}">
                <a16:creationId xmlns:a16="http://schemas.microsoft.com/office/drawing/2014/main" id="{912D314A-C255-ED64-97EB-7F99EBDB0CC0}"/>
              </a:ext>
            </a:extLst>
          </p:cNvPr>
          <p:cNvSpPr txBox="1"/>
          <p:nvPr/>
        </p:nvSpPr>
        <p:spPr>
          <a:xfrm>
            <a:off x="499533" y="3707143"/>
            <a:ext cx="371686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rgbClr val="FF0000"/>
                </a:solidFill>
              </a:rPr>
              <a:t>填报人提交项目负责人审批</a:t>
            </a:r>
            <a:endParaRPr lang="en-US" altLang="zh-CN" sz="1400" b="1" dirty="0">
              <a:solidFill>
                <a:srgbClr val="FF0000"/>
              </a:solidFill>
            </a:endParaRPr>
          </a:p>
          <a:p>
            <a:r>
              <a:rPr lang="zh-CN" altLang="en-US" sz="1400" b="1" dirty="0">
                <a:solidFill>
                  <a:srgbClr val="FF0000"/>
                </a:solidFill>
              </a:rPr>
              <a:t>项目负责人提交科技处审批（选“林静薇”）</a:t>
            </a:r>
            <a:endParaRPr lang="en-US" altLang="zh-CN" sz="1400" b="1" dirty="0">
              <a:solidFill>
                <a:srgbClr val="FF0000"/>
              </a:solidFill>
            </a:endParaRPr>
          </a:p>
          <a:p>
            <a:r>
              <a:rPr lang="zh-CN" altLang="en-US" sz="1400" b="1" dirty="0">
                <a:solidFill>
                  <a:srgbClr val="FF0000"/>
                </a:solidFill>
              </a:rPr>
              <a:t>如有问题将退回</a:t>
            </a:r>
          </a:p>
        </p:txBody>
      </p:sp>
      <p:cxnSp>
        <p:nvCxnSpPr>
          <p:cNvPr id="10" name="直接箭头连接符 9">
            <a:extLst>
              <a:ext uri="{FF2B5EF4-FFF2-40B4-BE49-F238E27FC236}">
                <a16:creationId xmlns:a16="http://schemas.microsoft.com/office/drawing/2014/main" id="{6F276CE7-92FA-93AA-FA20-28C157FA874C}"/>
              </a:ext>
            </a:extLst>
          </p:cNvPr>
          <p:cNvCxnSpPr>
            <a:cxnSpLocks/>
          </p:cNvCxnSpPr>
          <p:nvPr/>
        </p:nvCxnSpPr>
        <p:spPr>
          <a:xfrm flipV="1">
            <a:off x="1683358" y="2370667"/>
            <a:ext cx="0" cy="1336476"/>
          </a:xfrm>
          <a:prstGeom prst="straightConnector1">
            <a:avLst/>
          </a:prstGeom>
          <a:ln w="127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图片 11">
            <a:extLst>
              <a:ext uri="{FF2B5EF4-FFF2-40B4-BE49-F238E27FC236}">
                <a16:creationId xmlns:a16="http://schemas.microsoft.com/office/drawing/2014/main" id="{D4AE1A0B-BCD4-0C64-51FF-972AAC99C1F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4598" y="4034949"/>
            <a:ext cx="6637869" cy="2635455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文本框 16">
            <a:extLst>
              <a:ext uri="{FF2B5EF4-FFF2-40B4-BE49-F238E27FC236}">
                <a16:creationId xmlns:a16="http://schemas.microsoft.com/office/drawing/2014/main" id="{ABD33B4E-A310-F07F-0597-1FCDED59B807}"/>
              </a:ext>
            </a:extLst>
          </p:cNvPr>
          <p:cNvSpPr txBox="1"/>
          <p:nvPr/>
        </p:nvSpPr>
        <p:spPr>
          <a:xfrm>
            <a:off x="5022955" y="3727172"/>
            <a:ext cx="9990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/>
              <a:t>审批流程：</a:t>
            </a:r>
          </a:p>
        </p:txBody>
      </p:sp>
    </p:spTree>
    <p:extLst>
      <p:ext uri="{BB962C8B-B14F-4D97-AF65-F5344CB8AC3E}">
        <p14:creationId xmlns:p14="http://schemas.microsoft.com/office/powerpoint/2010/main" val="31851241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725</Words>
  <Application>Microsoft Office PowerPoint</Application>
  <PresentationFormat>宽屏</PresentationFormat>
  <Paragraphs>66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3" baseType="lpstr">
      <vt:lpstr>等线</vt:lpstr>
      <vt:lpstr>等线 Light</vt:lpstr>
      <vt:lpstr>Arial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Lin Jingwei</dc:creator>
  <cp:lastModifiedBy>Jingwei Lin</cp:lastModifiedBy>
  <cp:revision>10</cp:revision>
  <dcterms:created xsi:type="dcterms:W3CDTF">2023-01-05T02:28:06Z</dcterms:created>
  <dcterms:modified xsi:type="dcterms:W3CDTF">2025-09-16T08:14:18Z</dcterms:modified>
</cp:coreProperties>
</file>